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c337a4fa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c337a4fa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Presentation was separated from the others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Thin Client: Web browser (no code running on client)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Web server: Presentation logic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Application Server: Business Logic and data access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Database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Layers: usually 3 layers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Presentation layer: User interface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Business layer: application logic and domain objects (model)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Data access layer (service, persistence): general purpose objects, Application independent. Ex: acess to database/other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c337a4fa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c337a4fa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Thin Client: Web browser rendering 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Client-side: Active code running on client computer (React/Vue), direct access to API at back-end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Web server: Presentation logic (Serves code that will run client-side and/or returns HTML page)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Application Server: Business Logic and data access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Database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Layers: usually 3 layers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Presentation layer: User interface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Business layer: application logic and domain objects (model)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Data access layer (service, persistence): general purpose objects, Application independent. Ex: acess to database/other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c337a4fad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c337a4fad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c337a4fa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c337a4fad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c337a4fa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c337a4fa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far we have explored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6b283b5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6b283b5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diagram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Retrieve: operation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Update: operations #3, #4, #5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6b283b50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6b283b50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Web application with database access would have database related code in all of its controllers.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What happens when you change the actual database (e.g., mysql x postgresql x mongodb x other)?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What happens when there is a change in your data structure?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6b283b504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6b283b504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c337a4fa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c337a4fa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the Impedance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ORM to the rescue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Hybernate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EF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Reinforce the idea of OO classes instead of ER diagrams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c337a4fad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c337a4fad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SQL: Well-known language with several tools for managing/processing of data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Other technologies: COBOL/Fortran, Object-oriented databases, NoSQL, GIS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Impedance problem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OO: software engineering principles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Relational: mathematical principles (relational algebra)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still have different SQL dialects based on the product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Requires more code to deal with database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More code leads to more chances of errors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mapping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Programmer abstracts away from SQL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Independence from databases products and dialects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Several tools available: Java (Hibernate, Castor, Torque, JPA), .Net (Entity Framework), JavaScript (sequelize, mongoose).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c337a4fa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c337a4fa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Previously seem on the course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SQL, normalisation and ER diagrams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no experience in creating code that communicate with databases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c337a4fad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c337a4fad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Translation rules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Classes to Tables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Instances to lines/entries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Attributes to columns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straightforward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all class attributes are represented by columns in the 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Attributes to zero or more columns: non-persistent attributes; name surname; total of shopping trolley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Different data type: Semantics, size (max value)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Shadow Information: Objects need information about database values (beyond domain): IDs, creation/update 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c337a4fa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c337a4fa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c337a4fad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4c337a4fad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6b283b504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76b283b504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An example of schema including validators (the types for each attribute).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The mongoose model is equivalent to the DAO…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6b283b504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176b283b504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An example of schema including validators (the types for each attribute).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The mongoose model is equivalent to the DAO…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809695d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809695d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c337a4fa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c337a4fa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Enters association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Explanation of what is an association (reflect back to SQL relations)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Types of assocations: 1x1, 1xN, Nx1, NxN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Reflect back to how it was done in SQL and how it is in mongoose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6b283b504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176b283b50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6b283b5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76b283b5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6b283b50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6b283b50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Explanation of what is an association (reflect back to SQL relations)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Types of assocations: 1x1, 1xN, Nx1, NxN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Reflect back to how it was done in SQL and how it is in mongoose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c337a4fa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c337a4fa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6b283b50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76b283b50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6b283b50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76b283b50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6b283b50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76b283b50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6b283b50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76b283b50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6b283b50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76b283b50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6b283b50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76b283b50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6b283b50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6b283b50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76b283b504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76b283b504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4c337a4fa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4c337a4fa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Links with design implications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Present the notion of business objects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DAOs by themselves are not enough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- Some business functions might require more than one read/write in a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6b283b50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76b283b50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809695d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809695d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7809695d8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7809695d8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many operations are happening from the point of view of the Business logic and Database?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and 1;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and 2;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and 2;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and 1;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809695d8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809695d8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Explicit introduction of routers/controllers. Those components deal with communication protocol (REST) related things and should not be involved in business functions.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76b283b504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76b283b504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 your back-end now communicates using a publish-subscribe (mqtt) middleware, you would only need to change the router/controller for the appropriate technology, and not needed to touch any of the business logic.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809695d8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809695d8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76b283b50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76b283b50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7809695d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7809695d8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6b283b504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76b283b504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c337a4fa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c337a4fa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Works really well when dealing with communication protocols.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22222"/>
                </a:solidFill>
                <a:highlight>
                  <a:srgbClr val="FFFFFF"/>
                </a:highlight>
              </a:rPr>
              <a:t>Message flows using a protocol suite. Black loops show the actual messaging loops, red loops are the effective communication between layers enabled by the lower layers.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c337a4fa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c337a4fa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Usually done in 3 layers: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\begin{itemize}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\item Presentation layer: user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\item Business layer: business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\item Service (data, persistence) layer: application independent general purpose objects.  Ex: access to database and other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\end{itemize}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c337a4fa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c337a4fa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Dumb terminals with text interface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Mainframe: entire application in a single physical host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c337a4fa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c337a4fa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Popularization of PC during the 80s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Mainframe server: Business logic and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Thick client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More powerful than dumb terminals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GUI and data validation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Small variation: some business logic in the client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c337a4fa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c337a4fa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 client: Web browser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server: At the beginning everything was mixed together.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634900" y="902400"/>
            <a:ext cx="7239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BA0046"/>
              </a:buClr>
              <a:buSzPts val="4400"/>
              <a:buNone/>
              <a:defRPr sz="4400">
                <a:solidFill>
                  <a:srgbClr val="BA004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35075" y="2160000"/>
            <a:ext cx="72390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621B40"/>
              </a:buClr>
              <a:buSzPts val="3600"/>
              <a:buNone/>
              <a:defRPr sz="3600" i="1">
                <a:solidFill>
                  <a:srgbClr val="621B4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1634900" y="3510000"/>
            <a:ext cx="7239000" cy="136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1">
          <p15:clr>
            <a:srgbClr val="FA7B17"/>
          </p15:clr>
        </p15:guide>
        <p15:guide id="2" orient="horz" pos="136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270000" y="1079850"/>
            <a:ext cx="403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3"/>
          </p:nvPr>
        </p:nvSpPr>
        <p:spPr>
          <a:xfrm>
            <a:off x="270000" y="2975400"/>
            <a:ext cx="860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2 Content">
  <p:cSld name="TWO_OBJECTS_OVER_TEXT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270000" y="1080100"/>
            <a:ext cx="860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590000" y="2975500"/>
            <a:ext cx="428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3"/>
          </p:nvPr>
        </p:nvSpPr>
        <p:spPr>
          <a:xfrm>
            <a:off x="270000" y="2975500"/>
            <a:ext cx="403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2"/>
          </p:nvPr>
        </p:nvSpPr>
        <p:spPr>
          <a:xfrm>
            <a:off x="270000" y="2975400"/>
            <a:ext cx="85611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403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3"/>
          </p:nvPr>
        </p:nvSpPr>
        <p:spPr>
          <a:xfrm>
            <a:off x="270000" y="2975400"/>
            <a:ext cx="403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4"/>
          </p:nvPr>
        </p:nvSpPr>
        <p:spPr>
          <a:xfrm>
            <a:off x="4590000" y="2975400"/>
            <a:ext cx="4284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270125" y="1079900"/>
            <a:ext cx="268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3222000" y="1079975"/>
            <a:ext cx="268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6173875" y="1079900"/>
            <a:ext cx="2700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4"/>
          </p:nvPr>
        </p:nvSpPr>
        <p:spPr>
          <a:xfrm>
            <a:off x="270125" y="2975300"/>
            <a:ext cx="268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5"/>
          </p:nvPr>
        </p:nvSpPr>
        <p:spPr>
          <a:xfrm>
            <a:off x="3222000" y="2975300"/>
            <a:ext cx="268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6"/>
          </p:nvPr>
        </p:nvSpPr>
        <p:spPr>
          <a:xfrm>
            <a:off x="6173875" y="2975400"/>
            <a:ext cx="2700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0">
          <p15:clr>
            <a:srgbClr val="FA7B17"/>
          </p15:clr>
        </p15:guide>
        <p15:guide id="2" pos="2030">
          <p15:clr>
            <a:srgbClr val="FA7B17"/>
          </p15:clr>
        </p15:guide>
        <p15:guide id="3" pos="3719">
          <p15:clr>
            <a:srgbClr val="FA7B17"/>
          </p15:clr>
        </p15:guide>
        <p15:guide id="4" pos="3889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270000" y="1080000"/>
            <a:ext cx="8562300" cy="149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70000" y="2724150"/>
            <a:ext cx="8604000" cy="9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orient="horz" pos="171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Slide">
  <p:cSld name="TITLE_AND_BODY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274230" y="1000708"/>
            <a:ext cx="6596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A0046"/>
              </a:buClr>
              <a:buSzPts val="3000"/>
              <a:buNone/>
              <a:defRPr>
                <a:solidFill>
                  <a:srgbClr val="BA004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274230" y="1798372"/>
            <a:ext cx="6596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621B40"/>
              </a:buClr>
              <a:buSzPts val="2000"/>
              <a:buNone/>
              <a:defRPr i="1">
                <a:solidFill>
                  <a:srgbClr val="621B40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635075" y="1080000"/>
            <a:ext cx="7239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A0046"/>
              </a:buClr>
              <a:buSzPts val="3600"/>
              <a:buNone/>
              <a:defRPr sz="3600">
                <a:solidFill>
                  <a:srgbClr val="BA004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35075" y="2642400"/>
            <a:ext cx="72390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621B40"/>
              </a:buClr>
              <a:buSzPts val="3000"/>
              <a:buNone/>
              <a:defRPr sz="3000" i="1">
                <a:solidFill>
                  <a:srgbClr val="621B40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1">
          <p15:clr>
            <a:srgbClr val="FA7B17"/>
          </p15:clr>
        </p15:guide>
        <p15:guide id="2" orient="horz" pos="136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BA0046"/>
              </a:buClr>
              <a:buSzPts val="3000"/>
              <a:buNone/>
              <a:defRPr i="0" u="none" strike="noStrike" cap="none">
                <a:solidFill>
                  <a:srgbClr val="BA0046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403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3"/>
          </p:nvPr>
        </p:nvSpPr>
        <p:spPr>
          <a:xfrm>
            <a:off x="270000" y="2975400"/>
            <a:ext cx="403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4032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590000" y="1106775"/>
            <a:ext cx="4284000" cy="18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3"/>
          </p:nvPr>
        </p:nvSpPr>
        <p:spPr>
          <a:xfrm>
            <a:off x="4590000" y="2975400"/>
            <a:ext cx="42840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BA0046"/>
              </a:buClr>
              <a:buSzPts val="3000"/>
              <a:buFont typeface="Cambria"/>
              <a:buNone/>
              <a:defRPr sz="3000" b="1" i="0" u="none" strike="noStrike" cap="none">
                <a:solidFill>
                  <a:srgbClr val="BA0046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457172" y="2759261"/>
            <a:ext cx="8228700" cy="1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561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  <a:defRPr sz="160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2577" y="136791"/>
            <a:ext cx="1523948" cy="902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lvl1pPr lvl="0" algn="ctr">
              <a:buNone/>
              <a:defRPr sz="1000"/>
            </a:lvl1pPr>
            <a:lvl2pPr lvl="1" algn="ctr">
              <a:buNone/>
              <a:defRPr sz="1000"/>
            </a:lvl2pPr>
            <a:lvl3pPr lvl="2" algn="ctr">
              <a:buNone/>
              <a:defRPr sz="1000"/>
            </a:lvl3pPr>
            <a:lvl4pPr lvl="3" algn="ctr">
              <a:buNone/>
              <a:defRPr sz="1000"/>
            </a:lvl4pPr>
            <a:lvl5pPr lvl="4" algn="ctr">
              <a:buNone/>
              <a:defRPr sz="1000"/>
            </a:lvl5pPr>
            <a:lvl6pPr lvl="5" algn="ctr">
              <a:buNone/>
              <a:defRPr sz="1000"/>
            </a:lvl6pPr>
            <a:lvl7pPr lvl="6" algn="ctr">
              <a:buNone/>
              <a:defRPr sz="1000"/>
            </a:lvl7pPr>
            <a:lvl8pPr lvl="7" algn="ctr">
              <a:buNone/>
              <a:defRPr sz="1000"/>
            </a:lvl8pPr>
            <a:lvl9pPr lvl="8" algn="ctr">
              <a:buNone/>
              <a:defRPr sz="10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70">
          <p15:clr>
            <a:srgbClr val="1C4587"/>
          </p15:clr>
        </p15:guide>
        <p15:guide id="2" orient="horz" pos="680">
          <p15:clr>
            <a:srgbClr val="EA4335"/>
          </p15:clr>
        </p15:guide>
        <p15:guide id="3" orient="horz" pos="3070">
          <p15:clr>
            <a:srgbClr val="1C4587"/>
          </p15:clr>
        </p15:guide>
        <p15:guide id="4" pos="5590">
          <p15:clr>
            <a:srgbClr val="1C4587"/>
          </p15:clr>
        </p15:guide>
        <p15:guide id="5" pos="1030">
          <p15:clr>
            <a:srgbClr val="EA4335"/>
          </p15:clr>
        </p15:guide>
        <p15:guide id="6" pos="2710">
          <p15:clr>
            <a:srgbClr val="EA4335"/>
          </p15:clr>
        </p15:guide>
        <p15:guide id="7" orient="horz" pos="1874">
          <p15:clr>
            <a:srgbClr val="EA4335"/>
          </p15:clr>
        </p15:guide>
        <p15:guide id="8" orient="horz" pos="170">
          <p15:clr>
            <a:srgbClr val="1C4587"/>
          </p15:clr>
        </p15:guide>
        <p15:guide id="9" orient="horz" pos="57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?page-id=bgxorySZT4NX9QIqmpwd&amp;scale=auto#G1YKvJG3e4Sfi7CN8wHw9EEQ6iJRs6ko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?page-id=0Ga0ieGS18GVYhuj4uJI&amp;scale=auto#G1YKvJG3e4Sfi7CN8wHw9EEQ6iJRs6ko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?page-id=8oDgHVCZzk8BADn-XwwG&amp;scale=auto#G1KBk_VSjqgt7RC_gnRUSCh8NRd6VN5XH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?page-id=PdDcksloJjCeWePiSF-V&amp;scale=auto#G1KBk_VSjqgt7RC_gnRUSCh8NRd6VN5XH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?page-id=U5ynS9SsxrvTF2PiAjZ6&amp;scale=auto#G1KBk_VSjqgt7RC_gnRUSCh8NRd6VN5XH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s/photos/question-time?utm_source=unsplash&amp;utm_medium=referral&amp;utm_content=creditCopyText" TargetMode="External"/><Relationship Id="rId4" Type="http://schemas.openxmlformats.org/officeDocument/2006/relationships/hyperlink" Target="https://unsplash.com/@bullterriere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?page-id=U5ynS9SsxrvTF2PiAjZ6&amp;scale=auto#G1KBk_VSjqgt7RC_gnRUSCh8NRd6VN5XH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?page-id=kGA-0PL9e0jbTVa9J6eR&amp;scale=auto#G1KBk_VSjqgt7RC_gnRUSCh8NRd6VN5XH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Server-side/Express_Nodejs/mongoos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ezkoder.com/mongodb-many-to-many-mongoose/" TargetMode="External"/><Relationship Id="rId5" Type="http://schemas.openxmlformats.org/officeDocument/2006/relationships/hyperlink" Target="https://www.bezkoder.com/mongoose-one-to-many-relationship/" TargetMode="External"/><Relationship Id="rId4" Type="http://schemas.openxmlformats.org/officeDocument/2006/relationships/hyperlink" Target="https://www.bezkoder.com/mongoose-one-to-one-relationship-examp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?page-id=yH5jQQgOozTME9x9Mv7t&amp;scale=auto#G1YKvJG3e4Sfi7CN8wHw9EEQ6iJRs6koP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oreilly.com/library/view/software-architecture-patterns/9781491971437/ch01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?page-id=tZidym9r-DsmVuLZ14b3&amp;scale=auto#G1YKvJG3e4Sfi7CN8wHw9EEQ6iJRs6ko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?page-id=a6fQQHwZY8j-LvmMlnAF&amp;scale=auto#G1YKvJG3e4Sfi7CN8wHw9EEQ6iJRs6koP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?page-id=FlMrYSFEYwsR7dUX5r4K&amp;scale=auto#G1YKvJG3e4Sfi7CN8wHw9EEQ6iJRs6ko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634900" y="902400"/>
            <a:ext cx="72390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Architecture and Design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1635075" y="2160000"/>
            <a:ext cx="7239000" cy="13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associations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design concerns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1634900" y="3510000"/>
            <a:ext cx="7239000" cy="136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Dr. Carlos Eduardo da Silva (c.dasilva@shu.ac.uk)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Department of Computing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College of Business, Technology and Engineering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Sheffield Hallam University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Evolution of Enterprise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2"/>
                </a:solidFill>
              </a:rPr>
              <a:t>N-tier (Multi-layers)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808761"/>
            <a:ext cx="8561177" cy="303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Evolution of Enterprise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2"/>
                </a:solidFill>
              </a:rPr>
              <a:t>N-tier (Multi-layers)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79" name="Google Shape;179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1219800"/>
            <a:ext cx="8635997" cy="365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of Web Applications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Web application can be: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Oriented to presentation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Interactive Web pages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Mark-up Language: HTML, XHTML, XML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Dynamic content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Oriented to services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Web service Endpoint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Our client is the previous type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SOAP, REST, ...</a:t>
            </a:r>
            <a:endParaRPr/>
          </a:p>
        </p:txBody>
      </p:sp>
      <p:pic>
        <p:nvPicPr>
          <p:cNvPr id="187" name="Google Shape;187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359" y="1770700"/>
            <a:ext cx="1798568" cy="319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of Web Applications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Static content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Dynamic content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External to server: CGI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Extension to server: Servlets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Dynamic pages (Templates): PHP, ASP, JSP/JSF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Web Pages with DB</a:t>
            </a:r>
            <a:endParaRPr/>
          </a:p>
        </p:txBody>
      </p:sp>
      <p:pic>
        <p:nvPicPr>
          <p:cNvPr id="200" name="Google Shape;200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1310550"/>
            <a:ext cx="8636001" cy="315688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the Data Access Object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1080000"/>
            <a:ext cx="471487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10" name="Google Shape;210;p33"/>
          <p:cNvSpPr txBox="1"/>
          <p:nvPr/>
        </p:nvSpPr>
        <p:spPr>
          <a:xfrm>
            <a:off x="270000" y="4519500"/>
            <a:ext cx="539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https://www.oracle.com/java/technologies/dataaccessobject.html</a:t>
            </a:r>
            <a:endParaRPr sz="1100"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211" y="1080000"/>
            <a:ext cx="3550788" cy="3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with the DAO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Web Pages with DB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19" name="Google Shape;219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696337"/>
            <a:ext cx="8603998" cy="25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575" y="1053600"/>
            <a:ext cx="5318429" cy="3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3512575" y="4442325"/>
            <a:ext cx="238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highlight>
                  <a:schemeClr val="lt1"/>
                </a:highlight>
              </a:rPr>
              <a:t>Photo by</a:t>
            </a:r>
            <a:r>
              <a:rPr lang="en-GB" sz="11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Simon Hurry</a:t>
            </a:r>
            <a:r>
              <a:rPr lang="en-GB" sz="1100">
                <a:solidFill>
                  <a:schemeClr val="dk1"/>
                </a:solidFill>
                <a:highlight>
                  <a:schemeClr val="lt1"/>
                </a:highlight>
              </a:rPr>
              <a:t> on</a:t>
            </a:r>
            <a:r>
              <a:rPr lang="en-GB" sz="11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Unsplash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(brief) introduction to ORM/ODM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O/R mapping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Several technologies used for development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Object orientation: Java, C#, …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Relational databases: MySql, PostgreSQL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Impedance problem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Different paradigms: Object x Relational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Classes/Object vs Tables/Lines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Developer needs to deal with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/>
              <a:t>Data translation, database access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Enters O/R mapping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Technique for type system conversion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/>
              <a:t>Objects model &lt;-&gt; Relational scheme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Transparent persistence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Java: Hibernate, JPA; .Net: Entity Framework; NodeJS: Sequelize, Mongoose</a:t>
            </a:r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and Background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O/R mapping</a:t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22" y="1078650"/>
            <a:ext cx="5364966" cy="379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1635075" y="1080000"/>
            <a:ext cx="7239000" cy="10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recap on ODM (Mongoose)</a:t>
            </a:r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1635075" y="2642400"/>
            <a:ext cx="7239000" cy="13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Object-document mapper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Object-Relationship Mapping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Define models through schemas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What type of data can be saved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Model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A class for a JavaScript object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Used to organise database queries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Schema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A blueprint for your objects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Think of a class definition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Use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npm install mongoose </a:t>
            </a:r>
            <a:endParaRPr/>
          </a:p>
        </p:txBody>
      </p:sp>
      <p:sp>
        <p:nvSpPr>
          <p:cNvPr id="260" name="Google Shape;260;p40"/>
          <p:cNvSpPr/>
          <p:nvPr/>
        </p:nvSpPr>
        <p:spPr>
          <a:xfrm>
            <a:off x="5993725" y="1575850"/>
            <a:ext cx="1572000" cy="182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Mongoose</a:t>
            </a:r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6185425" y="1988400"/>
            <a:ext cx="1188600" cy="12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6280825" y="2366200"/>
            <a:ext cx="997800" cy="306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6280825" y="2786500"/>
            <a:ext cx="997800" cy="306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0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Example with pet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propertyName : { type: String, required: true, unique: true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270025" y="1735975"/>
            <a:ext cx="4249800" cy="266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 b="0" i="0" u="none" strike="noStrike" cap="non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breed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colour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050" b="0" i="0" u="none" strike="noStrike" cap="none">
              <a:solidFill>
                <a:srgbClr val="4EC9B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 b="0" i="0" u="none" strike="noStrike" cap="non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 b="0" i="0" u="none" strike="noStrike" cap="non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"animal"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Mongoose provides helper functions</a:t>
            </a:r>
            <a:endParaRPr sz="17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Animal.save()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Animal.find()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Animal.findById(_id)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Animal.findByIdAndUpdate(_id, {new document})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Animal.findByIdAndRemove(_id)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75" name="Google Shape;275;p41"/>
          <p:cNvSpPr txBox="1"/>
          <p:nvPr/>
        </p:nvSpPr>
        <p:spPr>
          <a:xfrm>
            <a:off x="4590000" y="2333700"/>
            <a:ext cx="4284000" cy="253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"../models"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Create a Animal model object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Save Animal in the database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351" y="257277"/>
            <a:ext cx="2851652" cy="8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Example with pet</a:t>
            </a:r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propertyName : { type: String, required: true, unique: true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270025" y="1735975"/>
            <a:ext cx="4249800" cy="266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 b="0" i="0" u="none" strike="noStrike" cap="non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breed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colour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050" b="0" i="0" u="none" strike="noStrike" cap="none">
              <a:solidFill>
                <a:srgbClr val="4EC9B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 b="0" i="0" u="none" strike="noStrike" cap="none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 b="0" i="0" u="none" strike="noStrike" cap="none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"animal"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 b="0" i="0" u="none" strike="noStrike" cap="none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0" i="0" u="none" strike="noStrike" cap="none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b="0" i="0" u="none" strike="noStrike" cap="none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86" name="Google Shape;286;p42"/>
          <p:cNvSpPr txBox="1"/>
          <p:nvPr/>
        </p:nvSpPr>
        <p:spPr>
          <a:xfrm>
            <a:off x="4590000" y="2333700"/>
            <a:ext cx="4284000" cy="253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"../models"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Create a Animal model object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Save Animal in the database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25" y="1094100"/>
            <a:ext cx="3427950" cy="12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 rot="-727049">
            <a:off x="4843994" y="419558"/>
            <a:ext cx="1214766" cy="631186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4D4D4"/>
                </a:solidFill>
              </a:rPr>
              <a:t>This is our controller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289" name="Google Shape;289;p42"/>
          <p:cNvSpPr/>
          <p:nvPr/>
        </p:nvSpPr>
        <p:spPr>
          <a:xfrm rot="460554">
            <a:off x="7419945" y="341495"/>
            <a:ext cx="1439701" cy="78733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MongoDB database</a:t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 rot="-349832">
            <a:off x="6066656" y="236175"/>
            <a:ext cx="1582889" cy="779534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mongoose model</a:t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6147225" y="1147800"/>
            <a:ext cx="835800" cy="1176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1635075" y="1080000"/>
            <a:ext cx="7239000" cy="10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recap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1"/>
          </p:nvPr>
        </p:nvSpPr>
        <p:spPr>
          <a:xfrm>
            <a:off x="1635075" y="2642400"/>
            <a:ext cx="7239000" cy="13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400" y="1080000"/>
            <a:ext cx="2845119" cy="3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Enters association</a:t>
            </a:r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Model Associations</a:t>
            </a:r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/>
              <a:t>Model Associations – relationships between documents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/>
              <a:t>The following are the relationships: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One-to-one – one model has an association with another model</a:t>
            </a:r>
            <a:endParaRPr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/>
              <a:t>One Student can have only one Scholarship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One-to-many – one model has many associations with another model, but other model has only one association with the other model</a:t>
            </a:r>
            <a:endParaRPr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/>
              <a:t>One Academic Adviser can advise multiple Students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Many-to-many – Many instances of one model has multiple associations to another model and vice versa</a:t>
            </a:r>
            <a:endParaRPr/>
          </a:p>
          <a:p>
            <a:pPr marL="863600" lvl="2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/>
              <a:t>A Course is compose of several Modules, and a Module can be taught on several Courses</a:t>
            </a:r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Model Association in Mongoose</a:t>
            </a:r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/>
              <a:t>Association added via a property with the associated model’s name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/>
              <a:t>	</a:t>
            </a:r>
            <a:r>
              <a:rPr lang="en-GB" b="1">
                <a:solidFill>
                  <a:srgbClr val="FF0000"/>
                </a:solidFill>
              </a:rPr>
              <a:t>course: { type: Schema.Types.ObjectId, ref: "Course" 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i="1"/>
              <a:t>Where: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b="1"/>
              <a:t>course</a:t>
            </a:r>
            <a:r>
              <a:rPr lang="en-GB"/>
              <a:t> – is the property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b="1"/>
              <a:t>ObjectId </a:t>
            </a:r>
            <a:r>
              <a:rPr lang="en-GB"/>
              <a:t>– is the type</a:t>
            </a:r>
            <a:endParaRPr/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b="1"/>
              <a:t>ref </a:t>
            </a:r>
            <a:r>
              <a:rPr lang="en-GB"/>
              <a:t>– attribute to set model’s name</a:t>
            </a:r>
            <a:endParaRPr/>
          </a:p>
        </p:txBody>
      </p:sp>
      <p:sp>
        <p:nvSpPr>
          <p:cNvPr id="319" name="Google Shape;319;p46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Model</a:t>
            </a:r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080000"/>
            <a:ext cx="4319975" cy="36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7"/>
          <p:cNvSpPr txBox="1"/>
          <p:nvPr/>
        </p:nvSpPr>
        <p:spPr>
          <a:xfrm>
            <a:off x="270025" y="4677650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Example from https://developer.mozilla.org/en-US/docs/Learn/Server-side/Express_Nodejs/mongoose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1635075" y="1080000"/>
            <a:ext cx="7239000" cy="10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of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Web Systems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1635075" y="2642400"/>
            <a:ext cx="7239000" cy="13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through the layers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Model</a:t>
            </a: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080000"/>
            <a:ext cx="4319975" cy="36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domain model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Classes/objects for each “</a:t>
            </a:r>
            <a:r>
              <a:rPr lang="en-GB" i="1"/>
              <a:t>concept/entity”</a:t>
            </a:r>
            <a:endParaRPr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Library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Books and their information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/>
              <a:t>Authors might have written several books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Multiple copies (BookInstance)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Relationships between entities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UML associations are enough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Multiplicities</a:t>
            </a:r>
            <a:endParaRPr/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/>
              <a:t>A book always have a single author</a:t>
            </a:r>
            <a:endParaRPr/>
          </a:p>
        </p:txBody>
      </p:sp>
      <p:sp>
        <p:nvSpPr>
          <p:cNvPr id="339" name="Google Shape;339;p48"/>
          <p:cNvSpPr txBox="1"/>
          <p:nvPr/>
        </p:nvSpPr>
        <p:spPr>
          <a:xfrm>
            <a:off x="270025" y="4677650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Example from https://developer.mozilla.org/en-US/docs/Learn/Server-side/Express_Nodejs/mongoose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Model</a:t>
            </a:r>
            <a:endParaRPr/>
          </a:p>
        </p:txBody>
      </p:sp>
      <p:sp>
        <p:nvSpPr>
          <p:cNvPr id="345" name="Google Shape;345;p49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080000"/>
            <a:ext cx="4319975" cy="36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the mongoose model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One file/module per entity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270025" y="4677650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Example from https://developer.mozilla.org/en-US/docs/Learn/Server-side/Express_Nodejs/mongoose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6387350" y="1685700"/>
            <a:ext cx="2079600" cy="9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1B1B"/>
                </a:solidFill>
              </a:rPr>
              <a:t>/models</a:t>
            </a:r>
            <a:endParaRPr sz="1200">
              <a:solidFill>
                <a:srgbClr val="1B1B1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1B1B"/>
                </a:solidFill>
              </a:rPr>
              <a:t>    author.js</a:t>
            </a:r>
            <a:endParaRPr sz="1200">
              <a:solidFill>
                <a:srgbClr val="1B1B1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1B1B"/>
                </a:solidFill>
              </a:rPr>
              <a:t>    book.js</a:t>
            </a:r>
            <a:endParaRPr sz="1200">
              <a:solidFill>
                <a:srgbClr val="1B1B1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1B1B"/>
                </a:solidFill>
              </a:rPr>
              <a:t>    bookinstance.js</a:t>
            </a:r>
            <a:endParaRPr sz="1200">
              <a:solidFill>
                <a:srgbClr val="1B1B1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1B1B1B"/>
                </a:solidFill>
              </a:rPr>
              <a:t>    genre.js</a:t>
            </a:r>
            <a:endParaRPr sz="1200">
              <a:solidFill>
                <a:srgbClr val="1B1B1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Model</a:t>
            </a:r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080000"/>
            <a:ext cx="4319975" cy="36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14919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AuthorSchema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first_name: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maxLength: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family_name: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maxLength: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date_of_birth: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date_of_death: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model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AuthorSchema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/>
          </a:p>
        </p:txBody>
      </p:sp>
      <p:sp>
        <p:nvSpPr>
          <p:cNvPr id="360" name="Google Shape;360;p50"/>
          <p:cNvSpPr txBox="1"/>
          <p:nvPr/>
        </p:nvSpPr>
        <p:spPr>
          <a:xfrm>
            <a:off x="270025" y="4677650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Example from https://developer.mozilla.org/en-US/docs/Learn/Server-side/Express_Nodejs/mongoose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2843100" y="1301475"/>
            <a:ext cx="1527300" cy="14361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Model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080000"/>
            <a:ext cx="4319975" cy="36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 txBox="1">
            <a:spLocks noGrp="1"/>
          </p:cNvSpPr>
          <p:nvPr>
            <p:ph type="body" idx="2"/>
          </p:nvPr>
        </p:nvSpPr>
        <p:spPr>
          <a:xfrm>
            <a:off x="4590000" y="2651000"/>
            <a:ext cx="4284000" cy="22224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summary: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isbn: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genre: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"Genre"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model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"Book"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270025" y="4677650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Example from https://developer.mozilla.org/en-US/docs/Learn/Server-side/Express_Nodejs/mongoose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480250" y="1296675"/>
            <a:ext cx="1685700" cy="14310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14919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AuthorSchema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first_name: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maxLength: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family_name: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maxLength: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date_of_birth: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date_of_death: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model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8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AuthorSchema</a:t>
            </a:r>
            <a:r>
              <a:rPr lang="en-GB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Model</a:t>
            </a: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080000"/>
            <a:ext cx="4319975" cy="36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14919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rmAutofit fontScale="625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BookInstanceSchema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"Book"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imprint: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status: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enum: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"Available"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"Maintenance"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"Loaned"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"Reserved"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"Maintenance"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due_back: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model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"BookInstance"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BookInstanceSchema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270025" y="4677650"/>
            <a:ext cx="40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Example from https://developer.mozilla.org/en-US/docs/Learn/Server-side/Express_Nodejs/mongoose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485050" y="3064000"/>
            <a:ext cx="1685700" cy="14310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body" idx="2"/>
          </p:nvPr>
        </p:nvSpPr>
        <p:spPr>
          <a:xfrm>
            <a:off x="4590000" y="2651000"/>
            <a:ext cx="4284000" cy="22224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summary: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isbn: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required: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genre: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"Genre"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model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"Book"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BookSchema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considerations</a:t>
            </a:r>
            <a:endParaRPr/>
          </a:p>
        </p:txBody>
      </p:sp>
      <p:sp>
        <p:nvSpPr>
          <p:cNvPr id="391" name="Google Shape;391;p5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392" name="Google Shape;392;p53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51375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Remember that you have to deal with two or more collections when creating a document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The same is valid for when deleting a document</a:t>
            </a:r>
            <a:endParaRPr/>
          </a:p>
        </p:txBody>
      </p:sp>
      <p:sp>
        <p:nvSpPr>
          <p:cNvPr id="393" name="Google Shape;393;p53"/>
          <p:cNvSpPr txBox="1">
            <a:spLocks noGrp="1"/>
          </p:cNvSpPr>
          <p:nvPr>
            <p:ph type="body" idx="2"/>
          </p:nvPr>
        </p:nvSpPr>
        <p:spPr>
          <a:xfrm>
            <a:off x="270000" y="2484900"/>
            <a:ext cx="4647900" cy="22128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&gt;&gt; Created Comment:</a:t>
            </a:r>
            <a:r>
              <a:rPr lang="en-GB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findByIdAndUpdate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$push: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useFindAndModify: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/>
          </a:p>
        </p:txBody>
      </p:sp>
      <p:sp>
        <p:nvSpPr>
          <p:cNvPr id="394" name="Google Shape;394;p53"/>
          <p:cNvSpPr/>
          <p:nvPr/>
        </p:nvSpPr>
        <p:spPr>
          <a:xfrm>
            <a:off x="5882475" y="421675"/>
            <a:ext cx="2948700" cy="198330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createdAt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endParaRPr sz="10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2"/>
          </p:nvPr>
        </p:nvSpPr>
        <p:spPr>
          <a:xfrm>
            <a:off x="5015100" y="2484900"/>
            <a:ext cx="3858900" cy="23886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"Tutorial"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270000" y="4671790"/>
            <a:ext cx="287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Example from https://www.bezkoder.com/mongoose-one-to-many-relationship/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considerations</a:t>
            </a:r>
            <a:endParaRPr/>
          </a:p>
        </p:txBody>
      </p:sp>
      <p:sp>
        <p:nvSpPr>
          <p:cNvPr id="402" name="Google Shape;402;p54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… the same is valid for retrieving documents</a:t>
            </a: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body" idx="2"/>
          </p:nvPr>
        </p:nvSpPr>
        <p:spPr>
          <a:xfrm>
            <a:off x="270000" y="2571750"/>
            <a:ext cx="4647900" cy="19833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getTutorialWithPopulate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populate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"comments"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54"/>
          <p:cNvSpPr txBox="1">
            <a:spLocks noGrp="1"/>
          </p:cNvSpPr>
          <p:nvPr>
            <p:ph type="body" idx="2"/>
          </p:nvPr>
        </p:nvSpPr>
        <p:spPr>
          <a:xfrm>
            <a:off x="5015100" y="2484900"/>
            <a:ext cx="3858900" cy="23886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"Tutorial"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sp>
        <p:nvSpPr>
          <p:cNvPr id="406" name="Google Shape;406;p54"/>
          <p:cNvSpPr/>
          <p:nvPr/>
        </p:nvSpPr>
        <p:spPr>
          <a:xfrm>
            <a:off x="5882475" y="421675"/>
            <a:ext cx="2948700" cy="198330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createdAt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endParaRPr sz="10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54"/>
          <p:cNvSpPr txBox="1"/>
          <p:nvPr/>
        </p:nvSpPr>
        <p:spPr>
          <a:xfrm>
            <a:off x="270000" y="4671790"/>
            <a:ext cx="287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Example from https://www.bezkoder.com/mongoose-one-to-many-relationship/</a:t>
            </a:r>
            <a:endParaRPr sz="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72" y="1078650"/>
            <a:ext cx="5069265" cy="3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design implications</a:t>
            </a:r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back to the layers</a:t>
            </a:r>
            <a:endParaRPr/>
          </a:p>
        </p:txBody>
      </p:sp>
      <p:sp>
        <p:nvSpPr>
          <p:cNvPr id="425" name="Google Shape;425;p57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pic>
        <p:nvPicPr>
          <p:cNvPr id="426" name="Google Shape;4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242" y="1080000"/>
            <a:ext cx="5071508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7"/>
          <p:cNvSpPr/>
          <p:nvPr/>
        </p:nvSpPr>
        <p:spPr>
          <a:xfrm>
            <a:off x="1604050" y="1075775"/>
            <a:ext cx="355500" cy="90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7"/>
          <p:cNvSpPr/>
          <p:nvPr/>
        </p:nvSpPr>
        <p:spPr>
          <a:xfrm>
            <a:off x="1604050" y="2020600"/>
            <a:ext cx="355500" cy="187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7"/>
          <p:cNvSpPr/>
          <p:nvPr/>
        </p:nvSpPr>
        <p:spPr>
          <a:xfrm>
            <a:off x="1604050" y="3965700"/>
            <a:ext cx="355500" cy="90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7"/>
          <p:cNvSpPr txBox="1"/>
          <p:nvPr/>
        </p:nvSpPr>
        <p:spPr>
          <a:xfrm>
            <a:off x="270000" y="1221875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Vue/React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270000" y="2666838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Back-end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NodeJS/Express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270000" y="4219488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MongoDB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slight detour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992" y="1078650"/>
            <a:ext cx="2724183" cy="3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considerations</a:t>
            </a:r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51375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Remember that you have to deal with two or more collections when creating a document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The same is valid for when deleting a document</a:t>
            </a: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2"/>
          </p:nvPr>
        </p:nvSpPr>
        <p:spPr>
          <a:xfrm>
            <a:off x="270000" y="2484900"/>
            <a:ext cx="4647900" cy="22128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&gt;&gt; Created Comment:</a:t>
            </a:r>
            <a:r>
              <a:rPr lang="en-GB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findByIdAndUpdate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$push: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{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useFindAndModify: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/>
          </a:p>
        </p:txBody>
      </p:sp>
      <p:sp>
        <p:nvSpPr>
          <p:cNvPr id="441" name="Google Shape;441;p58"/>
          <p:cNvSpPr/>
          <p:nvPr/>
        </p:nvSpPr>
        <p:spPr>
          <a:xfrm>
            <a:off x="5882475" y="421675"/>
            <a:ext cx="2948700" cy="1983300"/>
          </a:xfrm>
          <a:prstGeom prst="rect">
            <a:avLst/>
          </a:prstGeom>
          <a:solidFill>
            <a:srgbClr val="1E1E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createdAt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endParaRPr sz="10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2"/>
          </p:nvPr>
        </p:nvSpPr>
        <p:spPr>
          <a:xfrm>
            <a:off x="5015100" y="2484900"/>
            <a:ext cx="3858900" cy="2388600"/>
          </a:xfrm>
          <a:prstGeom prst="rect">
            <a:avLst/>
          </a:prstGeom>
          <a:solidFill>
            <a:srgbClr val="1E1E1E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"Tutorial"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author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[],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comments: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mongoose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ref: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}]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Tutorial</a:t>
            </a:r>
            <a:r>
              <a:rPr lang="en-GB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sp>
        <p:nvSpPr>
          <p:cNvPr id="443" name="Google Shape;443;p58"/>
          <p:cNvSpPr txBox="1"/>
          <p:nvPr/>
        </p:nvSpPr>
        <p:spPr>
          <a:xfrm>
            <a:off x="270000" y="4671790"/>
            <a:ext cx="287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Example from https://www.bezkoder.com/mongoose-one-to-many-relationship/</a:t>
            </a:r>
            <a:endParaRPr sz="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back to the layers</a:t>
            </a:r>
            <a:endParaRPr/>
          </a:p>
        </p:txBody>
      </p:sp>
      <p:sp>
        <p:nvSpPr>
          <p:cNvPr id="449" name="Google Shape;449;p59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pic>
        <p:nvPicPr>
          <p:cNvPr id="450" name="Google Shape;4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242" y="1080000"/>
            <a:ext cx="5071508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9"/>
          <p:cNvSpPr/>
          <p:nvPr/>
        </p:nvSpPr>
        <p:spPr>
          <a:xfrm>
            <a:off x="1604050" y="1075775"/>
            <a:ext cx="355500" cy="90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1604050" y="2020600"/>
            <a:ext cx="355500" cy="187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1604050" y="3965700"/>
            <a:ext cx="355500" cy="90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9"/>
          <p:cNvSpPr txBox="1"/>
          <p:nvPr/>
        </p:nvSpPr>
        <p:spPr>
          <a:xfrm>
            <a:off x="270000" y="1221875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Vue/React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270000" y="2666838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Back-end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NodeJS/Express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>
            <a:off x="270000" y="4219488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MongoDB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9"/>
          <p:cNvSpPr/>
          <p:nvPr/>
        </p:nvSpPr>
        <p:spPr>
          <a:xfrm>
            <a:off x="6608250" y="1728900"/>
            <a:ext cx="1652100" cy="5379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Routers/ Controllers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back to the layers</a:t>
            </a:r>
            <a:endParaRPr/>
          </a:p>
        </p:txBody>
      </p:sp>
      <p:sp>
        <p:nvSpPr>
          <p:cNvPr id="463" name="Google Shape;463;p60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pic>
        <p:nvPicPr>
          <p:cNvPr id="464" name="Google Shape;464;p6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00" y="2303150"/>
            <a:ext cx="8636001" cy="257035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0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 now we also have business components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Separate specific business logic from controller logic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1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back to the layers</a:t>
            </a:r>
            <a:endParaRPr/>
          </a:p>
        </p:txBody>
      </p:sp>
      <p:sp>
        <p:nvSpPr>
          <p:cNvPr id="471" name="Google Shape;471;p61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pic>
        <p:nvPicPr>
          <p:cNvPr id="472" name="Google Shape;4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242" y="1080000"/>
            <a:ext cx="5071508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1"/>
          <p:cNvSpPr/>
          <p:nvPr/>
        </p:nvSpPr>
        <p:spPr>
          <a:xfrm>
            <a:off x="1604050" y="1075775"/>
            <a:ext cx="355500" cy="90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1604050" y="2020600"/>
            <a:ext cx="355500" cy="187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1"/>
          <p:cNvSpPr/>
          <p:nvPr/>
        </p:nvSpPr>
        <p:spPr>
          <a:xfrm>
            <a:off x="1604050" y="3965700"/>
            <a:ext cx="355500" cy="90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1"/>
          <p:cNvSpPr txBox="1"/>
          <p:nvPr/>
        </p:nvSpPr>
        <p:spPr>
          <a:xfrm>
            <a:off x="270000" y="1221875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Vue/React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270000" y="2666838"/>
            <a:ext cx="1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Back-end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NodeJS/Express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1"/>
          <p:cNvSpPr txBox="1"/>
          <p:nvPr/>
        </p:nvSpPr>
        <p:spPr>
          <a:xfrm>
            <a:off x="270000" y="4219488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MongoDB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6608250" y="1728900"/>
            <a:ext cx="1652100" cy="5379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Routers/ Controllers</a:t>
            </a:r>
            <a:endParaRPr/>
          </a:p>
        </p:txBody>
      </p:sp>
      <p:sp>
        <p:nvSpPr>
          <p:cNvPr id="480" name="Google Shape;480;p61"/>
          <p:cNvSpPr/>
          <p:nvPr/>
        </p:nvSpPr>
        <p:spPr>
          <a:xfrm rot="5400000">
            <a:off x="7243375" y="2332875"/>
            <a:ext cx="2682300" cy="537900"/>
          </a:xfrm>
          <a:prstGeom prst="roundRect">
            <a:avLst>
              <a:gd name="adj" fmla="val 16667"/>
            </a:avLst>
          </a:prstGeom>
          <a:solidFill>
            <a:srgbClr val="4FC1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back to the DAO</a:t>
            </a:r>
            <a:endParaRPr/>
          </a:p>
        </p:txBody>
      </p:sp>
      <p:sp>
        <p:nvSpPr>
          <p:cNvPr id="486" name="Google Shape;486;p62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sp>
        <p:nvSpPr>
          <p:cNvPr id="487" name="Google Shape;487;p62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Front-end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Routers/controllers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Form + submission (</a:t>
            </a:r>
            <a:r>
              <a:rPr lang="en-GB" b="1"/>
              <a:t>C</a:t>
            </a:r>
            <a:r>
              <a:rPr lang="en-GB"/>
              <a:t>R</a:t>
            </a:r>
            <a:r>
              <a:rPr lang="en-GB" b="1"/>
              <a:t>U</a:t>
            </a:r>
            <a:r>
              <a:rPr lang="en-GB"/>
              <a:t>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Services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Deals with connection to back-end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Domain models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Represent the domain entities</a:t>
            </a:r>
            <a:endParaRPr/>
          </a:p>
        </p:txBody>
      </p:sp>
      <p:sp>
        <p:nvSpPr>
          <p:cNvPr id="488" name="Google Shape;488;p62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Back-end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Routers/controllers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Point to the right business component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Business components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DAOs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Domain models</a:t>
            </a:r>
            <a:endParaRPr/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675" y="3226550"/>
            <a:ext cx="3996650" cy="14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2"/>
          <p:cNvSpPr/>
          <p:nvPr/>
        </p:nvSpPr>
        <p:spPr>
          <a:xfrm rot="-198332">
            <a:off x="5553225" y="4384697"/>
            <a:ext cx="2252848" cy="466083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domain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pic>
        <p:nvPicPr>
          <p:cNvPr id="496" name="Google Shape;4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75" y="1078650"/>
            <a:ext cx="6737256" cy="3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4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502" name="Google Shape;502;p64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sp>
        <p:nvSpPr>
          <p:cNvPr id="503" name="Google Shape;503;p64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Express Tutorial Part 3: Using a Database (with Mongoose) &lt;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https://developer.mozilla.org/en-US/docs/Learn/Server-side/Express_Nodejs/mongoose</a:t>
            </a:r>
            <a:r>
              <a:rPr lang="en-GB"/>
              <a:t>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BezKoder. MongoDB One-to-One relationship tutorial with Mongoose example &lt;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https://www.bezkoder.com/mongoose-one-to-one-relationship-example/</a:t>
            </a:r>
            <a:r>
              <a:rPr lang="en-GB"/>
              <a:t>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BezKoder. MongoDB One-to-Many Relationship tutorial with Mongoose examples &lt;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https://www.bezkoder.com/mongoose-one-to-many-relationship/</a:t>
            </a:r>
            <a:r>
              <a:rPr lang="en-GB"/>
              <a:t>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BezKoder. MongoDB Many-to-Many Relationship with Mongoose examples &lt;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https://www.bezkoder.com/mongodb-many-to-many-mongoose/</a:t>
            </a:r>
            <a:r>
              <a:rPr lang="en-GB"/>
              <a:t>&gt;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Layers and separation of concerns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A way of structuring a system for grouping functionalities in different levels of abstraction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Upper layers consumes the services from the lower layer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29" name="Google Shape;129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126" y="2752425"/>
            <a:ext cx="3126823" cy="192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Advantages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Separation of concerns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Complexity is decomposed and encapsulated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Easy to replace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Lower layer present reusable functionality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>
                <a:solidFill>
                  <a:schemeClr val="dk1"/>
                </a:solidFill>
              </a:rPr>
              <a:t>Favours team development through logical segmentation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Layers and separation of concerns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270025" y="1080000"/>
            <a:ext cx="4032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Layers in Software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Grouping of classes (OO)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Or subsystems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Upper consumes lower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Usually 3 layers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Layers can be distributed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2"/>
          </p:nvPr>
        </p:nvSpPr>
        <p:spPr>
          <a:xfrm>
            <a:off x="4590000" y="1080000"/>
            <a:ext cx="428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867" y="1080000"/>
            <a:ext cx="5071508" cy="3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75100" y="4858175"/>
            <a:ext cx="59394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https://www.oreilly.com/library/view/software-architecture-patterns/9781491971437/ch01.html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 of Enterprise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Single-tier (Mainframe)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Dumb terminals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Terminals/consoles with text interface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/>
              <a:t>Mainframe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Entire application in a single physical host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48" name="Google Shape;148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225" y="2269700"/>
            <a:ext cx="4902651" cy="239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Evolution of Enterprise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2"/>
                </a:solidFill>
              </a:rPr>
              <a:t>Two-tier (Client-Server)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961" y="1096000"/>
            <a:ext cx="5910835" cy="377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635075" y="270000"/>
            <a:ext cx="71961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Evolution of Enterprise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2"/>
                </a:solidFill>
              </a:rPr>
              <a:t>Three-tier (Web interfaces)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8831175" y="4873500"/>
            <a:ext cx="312900" cy="270300"/>
          </a:xfrm>
          <a:prstGeom prst="rect">
            <a:avLst/>
          </a:prstGeom>
        </p:spPr>
        <p:txBody>
          <a:bodyPr spcFirstLastPara="1" wrap="square" lIns="82925" tIns="82925" rIns="82925" bIns="829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270000" y="1080000"/>
            <a:ext cx="8604000" cy="37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1990s</a:t>
            </a:r>
            <a:endParaRPr/>
          </a:p>
        </p:txBody>
      </p:sp>
      <p:pic>
        <p:nvPicPr>
          <p:cNvPr id="164" name="Google Shape;164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113" y="1271625"/>
            <a:ext cx="6347771" cy="357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U Template">
  <a:themeElements>
    <a:clrScheme name="Office">
      <a:dk1>
        <a:srgbClr val="000000"/>
      </a:dk1>
      <a:lt1>
        <a:srgbClr val="FFFFFF"/>
      </a:lt1>
      <a:dk2>
        <a:srgbClr val="7E7DC7"/>
      </a:dk2>
      <a:lt2>
        <a:srgbClr val="FBB000"/>
      </a:lt2>
      <a:accent1>
        <a:srgbClr val="BA0046"/>
      </a:accent1>
      <a:accent2>
        <a:srgbClr val="621B40"/>
      </a:accent2>
      <a:accent3>
        <a:srgbClr val="7E7DC7"/>
      </a:accent3>
      <a:accent4>
        <a:srgbClr val="503A6E"/>
      </a:accent4>
      <a:accent5>
        <a:srgbClr val="FBB000"/>
      </a:accent5>
      <a:accent6>
        <a:srgbClr val="D97A1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46</Slides>
  <Notes>46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SHU Template</vt:lpstr>
      <vt:lpstr>Software Architecture and Design</vt:lpstr>
      <vt:lpstr>Context and Background</vt:lpstr>
      <vt:lpstr>Evolution of  Dynamic Web Systems</vt:lpstr>
      <vt:lpstr>A slight detour</vt:lpstr>
      <vt:lpstr>Layers and separation of concerns</vt:lpstr>
      <vt:lpstr>Layers and separation of concerns</vt:lpstr>
      <vt:lpstr>Evolution of Enterprise Systems Single-tier (Mainframe)</vt:lpstr>
      <vt:lpstr>Evolution of Enterprise Systems Two-tier (Client-Server)</vt:lpstr>
      <vt:lpstr>Evolution of Enterprise Systems Three-tier (Web interfaces)</vt:lpstr>
      <vt:lpstr>Evolution of Enterprise Systems N-tier (Multi-layers)</vt:lpstr>
      <vt:lpstr>Evolution of Enterprise Systems N-tier (Multi-layers)</vt:lpstr>
      <vt:lpstr>Evolution of Web Applications</vt:lpstr>
      <vt:lpstr>Evolution of Web Applications</vt:lpstr>
      <vt:lpstr>Dynamic Web Pages with DB</vt:lpstr>
      <vt:lpstr>Remember the Data Access Object</vt:lpstr>
      <vt:lpstr>Dynamic Web Pages with DB</vt:lpstr>
      <vt:lpstr>Any questions?</vt:lpstr>
      <vt:lpstr>An (brief) introduction to ORM/ODM</vt:lpstr>
      <vt:lpstr>Introduction to O/R mapping</vt:lpstr>
      <vt:lpstr>Introduction to O/R mapping</vt:lpstr>
      <vt:lpstr>A recap on ODM (Mongoose)</vt:lpstr>
      <vt:lpstr>Mongoose</vt:lpstr>
      <vt:lpstr>Example with pet</vt:lpstr>
      <vt:lpstr>Example with pet</vt:lpstr>
      <vt:lpstr>End of recap</vt:lpstr>
      <vt:lpstr>Enters association</vt:lpstr>
      <vt:lpstr>Model Associations</vt:lpstr>
      <vt:lpstr>Model Association in Mongoose</vt:lpstr>
      <vt:lpstr>A Library Model</vt:lpstr>
      <vt:lpstr>A Library Model</vt:lpstr>
      <vt:lpstr>A Library Model</vt:lpstr>
      <vt:lpstr>A Library Model</vt:lpstr>
      <vt:lpstr>A Library Model</vt:lpstr>
      <vt:lpstr>A Library Model</vt:lpstr>
      <vt:lpstr>Some considerations</vt:lpstr>
      <vt:lpstr>Some considerations</vt:lpstr>
      <vt:lpstr>PowerPoint Presentation</vt:lpstr>
      <vt:lpstr>Some design implications</vt:lpstr>
      <vt:lpstr>Getting back to the layers</vt:lpstr>
      <vt:lpstr>Some considerations</vt:lpstr>
      <vt:lpstr>Getting back to the layers</vt:lpstr>
      <vt:lpstr>Getting back to the layers</vt:lpstr>
      <vt:lpstr>Getting back to the layers</vt:lpstr>
      <vt:lpstr>Going back to the DAO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 and Design</dc:title>
  <cp:revision>1</cp:revision>
  <dcterms:modified xsi:type="dcterms:W3CDTF">2022-11-17T18:26:55Z</dcterms:modified>
</cp:coreProperties>
</file>